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3" r:id="rId1"/>
  </p:sldMasterIdLst>
  <p:notesMasterIdLst>
    <p:notesMasterId r:id="rId25"/>
  </p:notesMasterIdLst>
  <p:sldIdLst>
    <p:sldId id="256" r:id="rId2"/>
    <p:sldId id="257" r:id="rId3"/>
    <p:sldId id="285" r:id="rId4"/>
    <p:sldId id="260" r:id="rId5"/>
    <p:sldId id="261" r:id="rId6"/>
    <p:sldId id="263" r:id="rId7"/>
    <p:sldId id="266" r:id="rId8"/>
    <p:sldId id="267" r:id="rId9"/>
    <p:sldId id="289" r:id="rId10"/>
    <p:sldId id="269" r:id="rId11"/>
    <p:sldId id="291" r:id="rId12"/>
    <p:sldId id="292" r:id="rId13"/>
    <p:sldId id="270" r:id="rId14"/>
    <p:sldId id="271" r:id="rId15"/>
    <p:sldId id="274" r:id="rId16"/>
    <p:sldId id="275" r:id="rId17"/>
    <p:sldId id="276" r:id="rId18"/>
    <p:sldId id="278" r:id="rId19"/>
    <p:sldId id="279" r:id="rId20"/>
    <p:sldId id="281" r:id="rId21"/>
    <p:sldId id="282" r:id="rId22"/>
    <p:sldId id="283" r:id="rId23"/>
    <p:sldId id="284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 autoAdjust="0"/>
    <p:restoredTop sz="94660"/>
  </p:normalViewPr>
  <p:slideViewPr>
    <p:cSldViewPr snapToGrid="0" snapToObjects="1">
      <p:cViewPr varScale="1">
        <p:scale>
          <a:sx n="182" d="100"/>
          <a:sy n="182" d="100"/>
        </p:scale>
        <p:origin x="-3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7429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1143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600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20574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7429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1143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600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20574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7429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1143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600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20574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742950" marR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1143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600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20574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5146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9718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4290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886200" marR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6589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463777" y="1371601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7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30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30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4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04790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4" y="1076328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4025505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" y="5070028"/>
            <a:ext cx="9164460" cy="1019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flickr.com/photos/56155476@N08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hyperlink" Target="https://www.flickr.com/photos/audiolucistore/with/14159712431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www.flickr.com/photos/audiolucistore/with/14159712431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www.flickr.com/photos/audiolucistore/with/14159712431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www.flickr.com/photos/56155476@N08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shtree.com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788165" y="1628221"/>
            <a:ext cx="6405564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 Ways technology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</a:t>
            </a:r>
            <a:endParaRPr lang="en-US" sz="2400" b="0" i="0" u="none" strike="noStrike" cap="none" baseline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714706" y="2074675"/>
            <a:ext cx="8440337" cy="21526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-US" sz="6000" b="1" i="0" u="none" strike="noStrike" cap="none" baseline="0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  <a:rtl val="0"/>
              </a:rPr>
              <a:t>Changing Education       </a:t>
            </a:r>
          </a:p>
        </p:txBody>
      </p:sp>
      <p:sp>
        <p:nvSpPr>
          <p:cNvPr id="91" name="Shape 91"/>
          <p:cNvSpPr/>
          <p:nvPr/>
        </p:nvSpPr>
        <p:spPr>
          <a:xfrm>
            <a:off x="4686303" y="4448176"/>
            <a:ext cx="1228724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lang="en-US" sz="900" b="0" i="0" u="none" strike="noStrike" cap="none" baseline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 publication of</a:t>
            </a:r>
          </a:p>
        </p:txBody>
      </p:sp>
      <p:sp>
        <p:nvSpPr>
          <p:cNvPr id="5" name="Shape 89"/>
          <p:cNvSpPr/>
          <p:nvPr/>
        </p:nvSpPr>
        <p:spPr>
          <a:xfrm>
            <a:off x="4660346" y="2794496"/>
            <a:ext cx="3657352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Arial"/>
                <a:cs typeface="Arial Rounded MT Bold"/>
                <a:sym typeface="Arial"/>
                <a:rtl val="0"/>
              </a:rPr>
              <a:t>For the better</a:t>
            </a:r>
            <a:endParaRPr lang="en-US" sz="3200" b="0" i="0" u="none" strike="noStrike" cap="none" baseline="0" dirty="0">
              <a:solidFill>
                <a:srgbClr val="FFFFFF"/>
              </a:solidFill>
              <a:latin typeface="Arial Rounded MT Bold"/>
              <a:ea typeface="Arial"/>
              <a:cs typeface="Arial Rounded MT Bold"/>
              <a:sym typeface="Arial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05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-12600" y="2675291"/>
            <a:ext cx="9156600" cy="2383603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endParaRPr lang="en-US" sz="4600" b="1" dirty="0" smtClean="0">
              <a:solidFill>
                <a:schemeClr val="lt1"/>
              </a:solidFill>
              <a:latin typeface="Arial Rounded MT Bold"/>
              <a:ea typeface="Nunito"/>
              <a:cs typeface="Arial Rounded MT Bold"/>
              <a:sym typeface="Nunito"/>
            </a:endParaRPr>
          </a:p>
          <a:p>
            <a:pPr lvl="0">
              <a:buClr>
                <a:srgbClr val="000000"/>
              </a:buClr>
            </a:pPr>
            <a:r>
              <a:rPr lang="en-US" sz="46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3</a:t>
            </a:r>
            <a:r>
              <a:rPr lang="en-US" sz="4600" b="1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. It’s Making Learning Mobile</a:t>
            </a:r>
            <a:endParaRPr sz="46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03714" y="101734"/>
            <a:ext cx="1752602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rtl val="0"/>
              </a:rPr>
              <a:t>Brad Flickinger / CC BY 2.0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7160" y="1263630"/>
            <a:ext cx="69711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Through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the use of mobile technology like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Fishtree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, educators can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keep students learning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long after leaving the school gates.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With personalized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resources and lessons, students are encouraged to indulge 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independent learning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and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self-assessment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, fueling their creativity and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critical thinking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rPr>
              <a:t>skills. </a:t>
            </a:r>
          </a:p>
        </p:txBody>
      </p:sp>
    </p:spTree>
    <p:extLst>
      <p:ext uri="{BB962C8B-B14F-4D97-AF65-F5344CB8AC3E}">
        <p14:creationId xmlns:p14="http://schemas.microsoft.com/office/powerpoint/2010/main" val="13344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18"/>
            <a:ext cx="9144000" cy="489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0" y="2536027"/>
            <a:ext cx="9156600" cy="2523726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endParaRPr lang="en-US" sz="4700" b="1" dirty="0" smtClean="0">
              <a:solidFill>
                <a:schemeClr val="lt1"/>
              </a:solidFill>
              <a:latin typeface="Arial Rounded MT Bold"/>
              <a:ea typeface="Nunito"/>
              <a:cs typeface="Arial Rounded MT Bold"/>
              <a:sym typeface="Nunito"/>
            </a:endParaRPr>
          </a:p>
          <a:p>
            <a:pPr lvl="0">
              <a:buClr>
                <a:srgbClr val="000000"/>
              </a:buClr>
            </a:pPr>
            <a:r>
              <a:rPr lang="en-US" sz="47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4. </a:t>
            </a:r>
            <a:r>
              <a:rPr lang="en-US" sz="4700" b="1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It’s Making </a:t>
            </a:r>
            <a:r>
              <a:rPr lang="en-US" sz="47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Learning Social</a:t>
            </a:r>
            <a:endParaRPr sz="47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956701" y="4840505"/>
            <a:ext cx="21872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00" b="0" i="0" u="sng" strike="noStrike" cap="none" baseline="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rtl val="0"/>
              </a:rPr>
              <a:t>www.audio-luci-store.it / CC BY 2.0</a:t>
            </a:r>
            <a:r>
              <a:rPr lang="en-US" sz="1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7279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851335" y="1199572"/>
            <a:ext cx="7013046" cy="228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a world increasingly dominated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 media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encouraging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digital citizenship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important than ever. Technology has given us the key to bringing the social aspect into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along with the added bonus of keeping educators, students, and peers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2400" b="0" i="0" u="none" strike="noStrike" cap="none" baseline="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970013" y="1255301"/>
            <a:ext cx="4786365" cy="3527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400" dirty="0" err="1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Fishtree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gives educators and students a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safe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monitored, social media-based feature that encourages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respectful collaboration at all </a:t>
            </a: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times.</a:t>
            </a:r>
            <a:endParaRPr sz="2400" b="0" i="0" u="none" strike="noStrike" cap="none" baseline="0" dirty="0">
              <a:solidFill>
                <a:srgbClr val="41414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42762" y="233069"/>
            <a:ext cx="6378574" cy="86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 baseline="0">
              <a:solidFill>
                <a:srgbClr val="589CEB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pic>
        <p:nvPicPr>
          <p:cNvPr id="6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007" y="0"/>
            <a:ext cx="3000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699"/>
            <a:ext cx="9144000" cy="516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0" y="2570056"/>
            <a:ext cx="9144000" cy="2523726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endParaRPr lang="en-US" sz="4000" b="1" dirty="0" smtClean="0">
              <a:solidFill>
                <a:schemeClr val="lt1"/>
              </a:solidFill>
              <a:latin typeface="Arial Rounded MT Bold"/>
              <a:ea typeface="Nunito"/>
              <a:cs typeface="Arial Rounded MT Bold"/>
              <a:sym typeface="Nunito"/>
            </a:endParaRPr>
          </a:p>
          <a:p>
            <a:pPr lvl="0">
              <a:buClr>
                <a:srgbClr val="000000"/>
              </a:buClr>
            </a:pPr>
            <a:r>
              <a:rPr lang="en-US" sz="40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5</a:t>
            </a:r>
            <a:r>
              <a:rPr lang="en-US" sz="4000" b="1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. It’s Making Learning Transparent</a:t>
            </a:r>
            <a:endParaRPr sz="40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956701" y="4820651"/>
            <a:ext cx="21872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00" b="0" i="0" u="sng" strike="noStrike" cap="none" baseline="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rtl val="0"/>
              </a:rPr>
              <a:t>www.audio-luci-store.it / CC BY 2.0</a:t>
            </a:r>
            <a:r>
              <a:rPr lang="en-US" sz="1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990897" y="1257957"/>
            <a:ext cx="6252427" cy="27961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434343"/>
              </a:buClr>
              <a:buSzPct val="25000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 is providing educators with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complete transparency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into the learning process. With the help of technology, we can now see exactly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each student is learning, using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resources, and at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pace.</a:t>
            </a:r>
            <a:endParaRPr lang="en-US" sz="2400" b="0" i="0" u="none" strike="noStrike" cap="none" baseline="0" dirty="0">
              <a:solidFill>
                <a:schemeClr val="tx1">
                  <a:lumMod val="75000"/>
                  <a:lumOff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239516" y="519325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Source Sans Pro"/>
              <a:ea typeface="Ultra"/>
              <a:cs typeface="Source Sans Pro"/>
              <a:sym typeface="Ultra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823787" y="1146818"/>
            <a:ext cx="4398451" cy="33940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400" dirty="0" err="1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Fishtree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provides key insights into student learning, identifying the specific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taken by each, and translating the personalization process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step-by-</a:t>
            </a:r>
            <a:r>
              <a:rPr lang="en-US" sz="2400" b="1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step.</a:t>
            </a:r>
            <a:endParaRPr lang="en-US" sz="2400" b="0" i="0" u="none" strike="noStrike" cap="none" baseline="0" dirty="0">
              <a:solidFill>
                <a:srgbClr val="41414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38137" y="119866"/>
            <a:ext cx="7083299" cy="86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 baseline="0">
              <a:solidFill>
                <a:srgbClr val="589CEB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3786" y="0"/>
            <a:ext cx="42402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5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0" y="2569013"/>
            <a:ext cx="9144000" cy="2489758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45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 </a:t>
            </a:r>
          </a:p>
          <a:p>
            <a:pPr lvl="0">
              <a:buClr>
                <a:srgbClr val="000000"/>
              </a:buClr>
            </a:pPr>
            <a:r>
              <a:rPr lang="en-US" sz="45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6. It’s Making Teaching Easier</a:t>
            </a:r>
            <a:endParaRPr sz="45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43413" y="4797161"/>
            <a:ext cx="2387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7F7F7F"/>
              </a:buClr>
              <a:buSzPct val="25000"/>
            </a:pPr>
            <a:r>
              <a:rPr lang="en-US" sz="1100" u="sng" dirty="0">
                <a:solidFill>
                  <a:schemeClr val="hlink"/>
                </a:solidFill>
                <a:hlinkClick r:id="rId4"/>
              </a:rPr>
              <a:t>www.audio-luci-store.it / CC BY 2.0</a:t>
            </a:r>
            <a:r>
              <a:rPr lang="en-US" sz="1100" dirty="0">
                <a:solidFill>
                  <a:srgbClr val="7F7F7F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935073" y="1246406"/>
            <a:ext cx="7103762" cy="3170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434343"/>
              </a:buClr>
              <a:buSzPct val="25000"/>
            </a:pPr>
            <a:r>
              <a:rPr lang="en-US" sz="24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Simultaneously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acting as </a:t>
            </a:r>
            <a:r>
              <a:rPr lang="en-US" sz="2400" dirty="0" err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counsellor</a:t>
            </a:r>
            <a:r>
              <a:rPr lang="en-US" sz="24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parent,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educator and nurturer is </a:t>
            </a:r>
            <a:r>
              <a:rPr lang="en-US" sz="24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 an easy job. Technology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take the pressure off by </a:t>
            </a:r>
            <a:r>
              <a:rPr lang="en-US" sz="24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student progress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performance for you, building an organized system of student </a:t>
            </a:r>
            <a:r>
              <a:rPr lang="en-US" sz="24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portfolios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lang="en-US" sz="2400" b="0" i="0" u="none" strike="noStrike" cap="none" baseline="0" dirty="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395879" y="1279312"/>
            <a:ext cx="7110740" cy="2261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If </a:t>
            </a:r>
            <a:r>
              <a:rPr lang="en-US" sz="2800" dirty="0">
                <a:solidFill>
                  <a:schemeClr val="tx1"/>
                </a:solidFill>
              </a:rPr>
              <a:t>we teach today as we taught yesterday, then we rob our children of tomorrow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lvl="0">
              <a:buClr>
                <a:srgbClr val="000000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000000"/>
              </a:buClr>
            </a:pPr>
            <a:r>
              <a:rPr lang="en-US" sz="2800" dirty="0" smtClean="0">
                <a:solidFill>
                  <a:srgbClr val="948876"/>
                </a:solidFill>
              </a:rPr>
              <a:t>– </a:t>
            </a:r>
            <a:r>
              <a:rPr lang="en-US" sz="2800" dirty="0">
                <a:solidFill>
                  <a:srgbClr val="948876"/>
                </a:solidFill>
              </a:rPr>
              <a:t>John Dewey</a:t>
            </a:r>
            <a:endParaRPr sz="2800" b="0" i="0" u="none" strike="noStrike" cap="none" baseline="0" dirty="0">
              <a:solidFill>
                <a:srgbClr val="948876"/>
              </a:solidFill>
              <a:sym typeface="Arial"/>
              <a:rtl val="0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070028"/>
            <a:ext cx="9164460" cy="10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199" y="3387137"/>
            <a:ext cx="1317485" cy="107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quo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3" y="1256993"/>
            <a:ext cx="615773" cy="485427"/>
          </a:xfrm>
          <a:prstGeom prst="rect">
            <a:avLst/>
          </a:prstGeom>
        </p:spPr>
      </p:pic>
      <p:pic>
        <p:nvPicPr>
          <p:cNvPr id="9" name="Picture 8" descr="quo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0586" y="2175770"/>
            <a:ext cx="640521" cy="4857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474515" y="1298584"/>
            <a:ext cx="7659339" cy="273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79400">
              <a:buClr>
                <a:srgbClr val="000000"/>
              </a:buClr>
            </a:pP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-US" sz="2400" dirty="0" err="1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Fishtree</a:t>
            </a: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offers a lesson planner with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millions </a:t>
            </a:r>
            <a:r>
              <a:rPr lang="en-US" sz="2400" b="1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standard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-aligned resources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at the ready, saving a lot of precious time. While it could never replace the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instructor 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classroom, technology </a:t>
            </a: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acts to make 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process a whole lot easier</a:t>
            </a: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 b="0" i="0" u="none" strike="noStrike" cap="none" baseline="0" dirty="0">
              <a:solidFill>
                <a:srgbClr val="41414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Source Sans Pro"/>
              <a:ea typeface="Ultra"/>
              <a:cs typeface="Source Sans Pro"/>
              <a:sym typeface="Ultra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626"/>
            </a:gs>
            <a:gs pos="100000">
              <a:srgbClr val="0C0C0C"/>
            </a:gs>
          </a:gsLst>
          <a:lin ang="0" scaled="0"/>
        </a:gra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10583" y="2933000"/>
            <a:ext cx="9133415" cy="2154396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-US" sz="1600" b="1" i="0" u="none" strike="noStrike" cap="none" baseline="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rtl val="0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-US" sz="4800" b="1" i="0" u="none" strike="noStrike" cap="none" baseline="0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  <a:rtl val="0"/>
              </a:rPr>
              <a:t>What Else Can </a:t>
            </a:r>
            <a:r>
              <a:rPr lang="en-US" sz="4800" b="1" i="0" u="none" strike="noStrike" cap="none" baseline="0" dirty="0" err="1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  <a:rtl val="0"/>
              </a:rPr>
              <a:t>Fishtree</a:t>
            </a:r>
            <a:r>
              <a:rPr lang="en-US" sz="4800" b="1" i="0" u="none" strike="noStrike" cap="none" baseline="0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  <a:rtl val="0"/>
              </a:rPr>
              <a:t> Do?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Source Sans Pro"/>
              <a:buNone/>
            </a:pPr>
            <a:r>
              <a:rPr lang="en-US" sz="3400" b="0" i="0" u="none" strike="noStrike" cap="none" baseline="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rPr>
              <a:t> Introducing the Next Gen Learning Platform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400" b="0" i="0" u="none" strike="noStrike" cap="none" baseline="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371" y="412745"/>
            <a:ext cx="1682506" cy="22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035" y="349242"/>
            <a:ext cx="4677834" cy="27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423866" y="129516"/>
            <a:ext cx="8339137" cy="86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 baseline="0">
              <a:solidFill>
                <a:srgbClr val="589CEB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629181" y="1371350"/>
            <a:ext cx="8075082" cy="3785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Content Curation </a:t>
            </a:r>
            <a:r>
              <a:rPr lang="en-US" sz="2000" b="0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– Fishtree offers a dynamic library of resources, including real-time media, that are automatically standard-aligned, lexile-leveled, and tailored to each lesson.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Lesson Planning </a:t>
            </a:r>
            <a:r>
              <a:rPr lang="en-US" sz="2000" b="0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– Fishtree’s lesson planner is simple and effective, allowing teachers to create engaging lessons in minutes</a:t>
            </a: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Collaboration</a:t>
            </a:r>
            <a:r>
              <a:rPr lang="en-US" sz="2000" b="0" i="0" u="none" strike="noStrike" cap="none" baseline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 – The social media-based collaboration feature allows students and teachers to work together in a safe environment.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r>
              <a:rPr lang="en-US" sz="3600" b="1" i="0" u="none" strike="noStrike" cap="none" baseline="0" dirty="0">
                <a:solidFill>
                  <a:srgbClr val="4F81BD"/>
                </a:solidFill>
                <a:latin typeface="Source Sans Pro"/>
                <a:ea typeface="Ultra"/>
                <a:cs typeface="Source Sans Pro"/>
                <a:sym typeface="Ultra"/>
                <a:rtl val="0"/>
              </a:rPr>
              <a:t>Other Key Features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38150" y="779791"/>
            <a:ext cx="5745161" cy="723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 i="0" u="none" strike="noStrike" cap="none" baseline="0">
              <a:solidFill>
                <a:srgbClr val="F7761F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423866" y="129516"/>
            <a:ext cx="8339137" cy="86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 baseline="0">
              <a:solidFill>
                <a:srgbClr val="589CEB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593185" y="1428784"/>
            <a:ext cx="2751668" cy="19389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Try the next generation learning platform for </a:t>
            </a:r>
            <a:r>
              <a:rPr lang="en-US" sz="2000" b="1" i="0" u="none" strike="noStrike" cap="none" baseline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</a:t>
            </a:r>
            <a:r>
              <a:rPr lang="en-US" sz="2000" b="0" i="0" u="none" strike="noStrike" cap="none" baseline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at </a:t>
            </a:r>
            <a:r>
              <a:rPr lang="en-US" sz="2000" b="0" i="0" u="sng" strike="noStrike" cap="none" baseline="0" dirty="0" err="1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fishtree.com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discover </a:t>
            </a:r>
            <a:r>
              <a:rPr lang="en-US" sz="2000" b="0" i="0" u="none" strike="noStrike" cap="none" baseline="0" dirty="0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 possibilities</a:t>
            </a:r>
            <a:r>
              <a:rPr lang="en-US" sz="2000" b="0" i="0" u="none" strike="noStrike" cap="none" baseline="0" dirty="0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for </a:t>
            </a:r>
            <a:r>
              <a:rPr lang="en-US" sz="2000" b="0" i="0" u="none" strike="noStrike" cap="none" baseline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rtl val="0"/>
              </a:rPr>
              <a:t>yourself. 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0583" y="1"/>
            <a:ext cx="5333997" cy="508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536056" y="619775"/>
            <a:ext cx="806819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chemeClr val="accent1"/>
              </a:solidFill>
              <a:latin typeface="Source Sans Pro"/>
              <a:ea typeface="Ultra"/>
              <a:cs typeface="Source Sans Pro"/>
              <a:sym typeface="Ultra"/>
              <a:rtl val="0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844355" y="1242046"/>
            <a:ext cx="7578278" cy="29334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434343"/>
              </a:buClr>
              <a:buSzPct val="25000"/>
            </a:pPr>
            <a:r>
              <a:rPr lang="en-US" sz="28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Breaking </a:t>
            </a:r>
            <a:r>
              <a:rPr lang="en-US" sz="28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 the traditional barriers of the school system</a:t>
            </a:r>
            <a:r>
              <a:rPr lang="en-US" sz="28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technology </a:t>
            </a:r>
            <a:r>
              <a:rPr lang="en-US" sz="28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 led to </a:t>
            </a:r>
            <a:r>
              <a:rPr lang="en-US" sz="28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revolutionary</a:t>
            </a:r>
            <a:r>
              <a:rPr lang="en-US" sz="28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changes in the education </a:t>
            </a:r>
            <a:r>
              <a:rPr lang="en-US" sz="28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sector. </a:t>
            </a:r>
            <a:endParaRPr lang="en-US" sz="2800" dirty="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338498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" y="1"/>
            <a:ext cx="9156600" cy="509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0" y="2923898"/>
            <a:ext cx="9156600" cy="2169885"/>
          </a:xfrm>
          <a:prstGeom prst="rect">
            <a:avLst/>
          </a:prstGeom>
          <a:solidFill>
            <a:srgbClr val="0C0C0C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endParaRPr lang="en-US" sz="4400" b="1" dirty="0" smtClean="0">
              <a:solidFill>
                <a:schemeClr val="lt1"/>
              </a:solidFill>
              <a:latin typeface="Arial Rounded MT Bold"/>
              <a:ea typeface="Nunito"/>
              <a:cs typeface="Arial Rounded MT Bold"/>
              <a:sym typeface="Nunito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-US" sz="44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1. It’s </a:t>
            </a:r>
            <a:r>
              <a:rPr lang="en-US" sz="4400" b="1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Making Learning </a:t>
            </a:r>
            <a:r>
              <a:rPr lang="en-US" sz="44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Personal</a:t>
            </a:r>
            <a:endParaRPr sz="44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7289797" y="84453"/>
            <a:ext cx="1752602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rtl val="0"/>
              </a:rPr>
              <a:t>Brad Flickinger / CC BY 2.0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858313" y="1259919"/>
            <a:ext cx="7320085" cy="3115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434343"/>
              </a:buClr>
              <a:buSzPct val="25000"/>
            </a:pPr>
            <a:r>
              <a:rPr lang="en-US" sz="2400" dirty="0" smtClean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makes it possible to reach </a:t>
            </a:r>
            <a:r>
              <a:rPr lang="en-US" sz="24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single student 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a personal level, delivering </a:t>
            </a:r>
            <a:r>
              <a:rPr lang="en-US" sz="24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personalized</a:t>
            </a:r>
            <a:r>
              <a:rPr lang="en-US" sz="24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resources and a personalized learning experience to every single student. </a:t>
            </a:r>
            <a:endParaRPr lang="en-US" sz="2400" dirty="0" smtClean="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08012" y="208889"/>
            <a:ext cx="6376986" cy="86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1" i="0" u="none" strike="noStrike" cap="none" baseline="0">
              <a:solidFill>
                <a:srgbClr val="589CEB"/>
              </a:solidFill>
              <a:latin typeface="Ultra"/>
              <a:ea typeface="Ultra"/>
              <a:cs typeface="Ultra"/>
              <a:sym typeface="Ultra"/>
              <a:rtl val="0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962985" y="1267585"/>
            <a:ext cx="5044425" cy="35461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Fishtree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does this by assessing students’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 DNA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generating resources specific to their needs, and tracking student progress on a continuous basis, with instant help at hand. </a:t>
            </a:r>
            <a:endParaRPr sz="2400" b="0" i="0" u="none" strike="noStrike" cap="none" baseline="0" dirty="0">
              <a:solidFill>
                <a:srgbClr val="41414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pic>
        <p:nvPicPr>
          <p:cNvPr id="5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007" y="0"/>
            <a:ext cx="3000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8731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0" y="2738784"/>
            <a:ext cx="9118501" cy="2348528"/>
          </a:xfrm>
          <a:prstGeom prst="rect">
            <a:avLst/>
          </a:prstGeom>
          <a:solidFill>
            <a:srgbClr val="0D0D0D">
              <a:alpha val="36078"/>
            </a:srgbClr>
          </a:solidFill>
          <a:ln>
            <a:noFill/>
          </a:ln>
        </p:spPr>
        <p:txBody>
          <a:bodyPr lIns="182875" tIns="45700" rIns="18287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endParaRPr lang="en-US" sz="4400" b="1" dirty="0" smtClean="0">
              <a:solidFill>
                <a:schemeClr val="lt1"/>
              </a:solidFill>
              <a:latin typeface="Arial Rounded MT Bold"/>
              <a:ea typeface="Nunito"/>
              <a:cs typeface="Arial Rounded MT Bold"/>
              <a:sym typeface="Nunito"/>
            </a:endParaRPr>
          </a:p>
          <a:p>
            <a:pPr lvl="0">
              <a:buClr>
                <a:srgbClr val="000000"/>
              </a:buClr>
            </a:pPr>
            <a:r>
              <a:rPr lang="en-US" sz="4400" b="1" dirty="0" smtClean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2</a:t>
            </a:r>
            <a:r>
              <a:rPr lang="en-US" sz="4400" b="1" dirty="0">
                <a:solidFill>
                  <a:schemeClr val="lt1"/>
                </a:solidFill>
                <a:latin typeface="Arial Rounded MT Bold"/>
                <a:ea typeface="Nunito"/>
                <a:cs typeface="Arial Rounded MT Bold"/>
                <a:sym typeface="Nunito"/>
              </a:rPr>
              <a:t>. It’s Making Learning Adaptive</a:t>
            </a:r>
            <a:endParaRPr sz="4400" b="0" i="0" u="none" strike="noStrike" cap="none" baseline="0" dirty="0">
              <a:solidFill>
                <a:schemeClr val="lt1"/>
              </a:solidFill>
              <a:latin typeface="Arial Rounded MT Bold"/>
              <a:ea typeface="Source Sans Pro"/>
              <a:cs typeface="Arial Rounded MT Bold"/>
              <a:sym typeface="Source Sans Pro"/>
              <a:rtl val="0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7264546" y="55298"/>
            <a:ext cx="1866753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lang="en-US" sz="1000" b="0" i="0" u="none" strike="noStrike" cap="none" baseline="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11283" y="55298"/>
            <a:ext cx="2420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Steven </a:t>
            </a:r>
            <a:r>
              <a:rPr lang="nl-NL" dirty="0" err="1"/>
              <a:t>Depolo</a:t>
            </a:r>
            <a:r>
              <a:rPr lang="nl-NL" dirty="0"/>
              <a:t>) / CC BY 2.0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Source Sans Pro"/>
              <a:ea typeface="Ultra"/>
              <a:cs typeface="Source Sans Pro"/>
              <a:sym typeface="Ultra"/>
              <a:rtl val="0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942051" y="1301225"/>
            <a:ext cx="7299150" cy="3170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414141"/>
              </a:buClr>
              <a:buSzPct val="25000"/>
            </a:pPr>
            <a:r>
              <a:rPr lang="en-US" sz="24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Adaptive learning 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keeps the focus on the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moving with their rhythm, adapting to their every need. Technology has allowed us to keep students learning at their own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pace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 their own </a:t>
            </a:r>
            <a:r>
              <a:rPr lang="en-US" sz="24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way</a:t>
            </a:r>
            <a:r>
              <a:rPr lang="en-US" sz="24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tailoring the learning experience as it continues.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5635154" y="1016764"/>
            <a:ext cx="2802669" cy="3338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en-US" sz="2000" dirty="0" err="1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Fishtree’s</a:t>
            </a:r>
            <a:r>
              <a:rPr lang="en-US" sz="20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adaptive platform identifies a student’s </a:t>
            </a:r>
            <a:r>
              <a:rPr lang="en-US" sz="20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 path</a:t>
            </a:r>
            <a:r>
              <a:rPr lang="en-US" sz="20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provides </a:t>
            </a:r>
            <a:r>
              <a:rPr lang="en-US" sz="20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tailored</a:t>
            </a:r>
            <a:r>
              <a:rPr lang="en-US" sz="20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resources, tracks a student’s learning, and ensures every specified </a:t>
            </a:r>
            <a:r>
              <a:rPr lang="en-US" sz="2000" b="1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</a:t>
            </a:r>
            <a:r>
              <a:rPr lang="en-US" sz="2000" dirty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</a:t>
            </a:r>
            <a:r>
              <a:rPr lang="en-US" sz="2000" dirty="0" smtClean="0">
                <a:solidFill>
                  <a:srgbClr val="4141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reached.</a:t>
            </a:r>
            <a:endParaRPr sz="2000" b="0" i="0" u="none" strike="noStrike" cap="none" baseline="0" dirty="0">
              <a:solidFill>
                <a:srgbClr val="414141"/>
              </a:solidFill>
              <a:latin typeface="Source Sans Pro"/>
              <a:ea typeface="Source Sans Pro"/>
              <a:cs typeface="Source Sans Pro"/>
              <a:sym typeface="Source Sans Pro"/>
              <a:rtl val="0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08016" y="460939"/>
            <a:ext cx="7773987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ltra"/>
              <a:buNone/>
            </a:pPr>
            <a:endParaRPr lang="en-US" sz="3600" b="1" i="0" u="none" strike="noStrike" cap="none" baseline="0" dirty="0">
              <a:solidFill>
                <a:srgbClr val="4F81BD"/>
              </a:solidFill>
              <a:latin typeface="Source Sans Pro"/>
              <a:ea typeface="Ultra"/>
              <a:cs typeface="Source Sans Pro"/>
              <a:sym typeface="Ultra"/>
              <a:rtl val="0"/>
            </a:endParaRPr>
          </a:p>
        </p:txBody>
      </p:sp>
      <p:pic>
        <p:nvPicPr>
          <p:cNvPr id="4" name="Shape 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2168"/>
            <a:ext cx="5902857" cy="439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007434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161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8564</TotalTime>
  <Words>648</Words>
  <Application>Microsoft Macintosh PowerPoint</Application>
  <PresentationFormat>On-screen Show (16:9)</PresentationFormat>
  <Paragraphs>48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dummy</cp:lastModifiedBy>
  <cp:revision>36</cp:revision>
  <dcterms:modified xsi:type="dcterms:W3CDTF">2014-10-22T09:25:48Z</dcterms:modified>
</cp:coreProperties>
</file>